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8288000" cy="10287000"/>
  <p:notesSz cx="6858000" cy="9144000"/>
  <p:embeddedFontLst>
    <p:embeddedFont>
      <p:font typeface="Lato Bold" panose="020B0604020202020204" charset="0"/>
      <p:regular r:id="rId6"/>
    </p:embeddedFont>
    <p:embeddedFont>
      <p:font typeface="Lato Heavy" panose="020B0604020202020204" charset="0"/>
      <p:regular r:id="rId7"/>
    </p:embeddedFont>
    <p:embeddedFont>
      <p:font typeface="Open Sans" panose="020B0606030504020204" pitchFamily="34" charset="0"/>
      <p:regular r:id="rId8"/>
    </p:embeddedFont>
    <p:embeddedFont>
      <p:font typeface="Open Sans Bold" panose="020B0806030504020204" charset="0"/>
      <p:regular r:id="rId9"/>
    </p:embeddedFont>
    <p:embeddedFont>
      <p:font typeface="Open Sauce Bold" panose="020B0604020202020204" charset="-18"/>
      <p:regular r:id="rId10"/>
    </p:embeddedFont>
    <p:embeddedFont>
      <p:font typeface="Oswald Bold" panose="020B0604020202020204" charset="-18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1" d="100"/>
          <a:sy n="51" d="100"/>
        </p:scale>
        <p:origin x="523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7.jpeg"/><Relationship Id="rId17" Type="http://schemas.openxmlformats.org/officeDocument/2006/relationships/image" Target="../media/image22.jpeg"/><Relationship Id="rId2" Type="http://schemas.openxmlformats.org/officeDocument/2006/relationships/image" Target="../media/image13.png"/><Relationship Id="rId16" Type="http://schemas.openxmlformats.org/officeDocument/2006/relationships/image" Target="../media/image21.jpeg"/><Relationship Id="rId20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6.jpeg"/><Relationship Id="rId5" Type="http://schemas.openxmlformats.org/officeDocument/2006/relationships/image" Target="../media/image4.pn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19" Type="http://schemas.openxmlformats.org/officeDocument/2006/relationships/image" Target="../media/image24.jpeg"/><Relationship Id="rId4" Type="http://schemas.openxmlformats.org/officeDocument/2006/relationships/image" Target="../media/image3.pn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C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977201">
            <a:off x="8791801" y="856268"/>
            <a:ext cx="12791303" cy="9442307"/>
          </a:xfrm>
          <a:custGeom>
            <a:avLst/>
            <a:gdLst/>
            <a:ahLst/>
            <a:cxnLst/>
            <a:rect l="l" t="t" r="r" b="b"/>
            <a:pathLst>
              <a:path w="12791303" h="9442307">
                <a:moveTo>
                  <a:pt x="0" y="0"/>
                </a:moveTo>
                <a:lnTo>
                  <a:pt x="12791303" y="0"/>
                </a:lnTo>
                <a:lnTo>
                  <a:pt x="12791303" y="9442307"/>
                </a:lnTo>
                <a:lnTo>
                  <a:pt x="0" y="94423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2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659522">
            <a:off x="-1466084" y="-1104127"/>
            <a:ext cx="6017764" cy="3599717"/>
          </a:xfrm>
          <a:custGeom>
            <a:avLst/>
            <a:gdLst/>
            <a:ahLst/>
            <a:cxnLst/>
            <a:rect l="l" t="t" r="r" b="b"/>
            <a:pathLst>
              <a:path w="6017764" h="3599717">
                <a:moveTo>
                  <a:pt x="0" y="0"/>
                </a:moveTo>
                <a:lnTo>
                  <a:pt x="6017764" y="0"/>
                </a:lnTo>
                <a:lnTo>
                  <a:pt x="6017764" y="3599717"/>
                </a:lnTo>
                <a:lnTo>
                  <a:pt x="0" y="359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</a:blip>
            <a:stretch>
              <a:fillRect/>
            </a:stretch>
          </a:blipFill>
        </p:spPr>
      </p:sp>
      <p:sp>
        <p:nvSpPr>
          <p:cNvPr id="4" name="AutoShape 4"/>
          <p:cNvSpPr/>
          <p:nvPr/>
        </p:nvSpPr>
        <p:spPr>
          <a:xfrm>
            <a:off x="1045163" y="1480091"/>
            <a:ext cx="16214137" cy="0"/>
          </a:xfrm>
          <a:prstGeom prst="line">
            <a:avLst/>
          </a:prstGeom>
          <a:ln w="19050" cap="flat">
            <a:solidFill>
              <a:srgbClr val="42424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15020563" y="662644"/>
            <a:ext cx="2027913" cy="628653"/>
          </a:xfrm>
          <a:custGeom>
            <a:avLst/>
            <a:gdLst/>
            <a:ahLst/>
            <a:cxnLst/>
            <a:rect l="l" t="t" r="r" b="b"/>
            <a:pathLst>
              <a:path w="2027913" h="628653">
                <a:moveTo>
                  <a:pt x="0" y="0"/>
                </a:moveTo>
                <a:lnTo>
                  <a:pt x="2027913" y="0"/>
                </a:lnTo>
                <a:lnTo>
                  <a:pt x="2027913" y="628653"/>
                </a:lnTo>
                <a:lnTo>
                  <a:pt x="0" y="62865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62495" y="633529"/>
            <a:ext cx="543947" cy="657768"/>
          </a:xfrm>
          <a:custGeom>
            <a:avLst/>
            <a:gdLst/>
            <a:ahLst/>
            <a:cxnLst/>
            <a:rect l="l" t="t" r="r" b="b"/>
            <a:pathLst>
              <a:path w="543947" h="657768">
                <a:moveTo>
                  <a:pt x="0" y="0"/>
                </a:moveTo>
                <a:lnTo>
                  <a:pt x="543947" y="0"/>
                </a:lnTo>
                <a:lnTo>
                  <a:pt x="543947" y="657768"/>
                </a:lnTo>
                <a:lnTo>
                  <a:pt x="0" y="6577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45163" y="9295131"/>
            <a:ext cx="3898225" cy="730031"/>
          </a:xfrm>
          <a:custGeom>
            <a:avLst/>
            <a:gdLst/>
            <a:ahLst/>
            <a:cxnLst/>
            <a:rect l="l" t="t" r="r" b="b"/>
            <a:pathLst>
              <a:path w="3898225" h="730031">
                <a:moveTo>
                  <a:pt x="0" y="0"/>
                </a:moveTo>
                <a:lnTo>
                  <a:pt x="3898224" y="0"/>
                </a:lnTo>
                <a:lnTo>
                  <a:pt x="3898224" y="730031"/>
                </a:lnTo>
                <a:lnTo>
                  <a:pt x="0" y="73003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379636" y="9132308"/>
            <a:ext cx="3528729" cy="1055678"/>
          </a:xfrm>
          <a:custGeom>
            <a:avLst/>
            <a:gdLst/>
            <a:ahLst/>
            <a:cxnLst/>
            <a:rect l="l" t="t" r="r" b="b"/>
            <a:pathLst>
              <a:path w="3528729" h="1055678">
                <a:moveTo>
                  <a:pt x="0" y="0"/>
                </a:moveTo>
                <a:lnTo>
                  <a:pt x="3528728" y="0"/>
                </a:lnTo>
                <a:lnTo>
                  <a:pt x="3528728" y="1055678"/>
                </a:lnTo>
                <a:lnTo>
                  <a:pt x="0" y="105567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280371" y="9295131"/>
            <a:ext cx="3344017" cy="745294"/>
          </a:xfrm>
          <a:custGeom>
            <a:avLst/>
            <a:gdLst/>
            <a:ahLst/>
            <a:cxnLst/>
            <a:rect l="l" t="t" r="r" b="b"/>
            <a:pathLst>
              <a:path w="3344017" h="745294">
                <a:moveTo>
                  <a:pt x="0" y="0"/>
                </a:moveTo>
                <a:lnTo>
                  <a:pt x="3344017" y="0"/>
                </a:lnTo>
                <a:lnTo>
                  <a:pt x="3344017" y="745294"/>
                </a:lnTo>
                <a:lnTo>
                  <a:pt x="0" y="74529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6422" t="-57547" r="-13562" b="-53855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355210" y="3442082"/>
            <a:ext cx="8394364" cy="5602127"/>
          </a:xfrm>
          <a:custGeom>
            <a:avLst/>
            <a:gdLst/>
            <a:ahLst/>
            <a:cxnLst/>
            <a:rect l="l" t="t" r="r" b="b"/>
            <a:pathLst>
              <a:path w="8394364" h="5602127">
                <a:moveTo>
                  <a:pt x="0" y="0"/>
                </a:moveTo>
                <a:lnTo>
                  <a:pt x="8394364" y="0"/>
                </a:lnTo>
                <a:lnTo>
                  <a:pt x="8394364" y="5602127"/>
                </a:lnTo>
                <a:lnTo>
                  <a:pt x="0" y="560212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451" t="-9654" r="-1188" b="-6271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4401816" y="8593085"/>
            <a:ext cx="1488323" cy="451124"/>
          </a:xfrm>
          <a:custGeom>
            <a:avLst/>
            <a:gdLst/>
            <a:ahLst/>
            <a:cxnLst/>
            <a:rect l="l" t="t" r="r" b="b"/>
            <a:pathLst>
              <a:path w="1488323" h="451124">
                <a:moveTo>
                  <a:pt x="0" y="0"/>
                </a:moveTo>
                <a:lnTo>
                  <a:pt x="1488324" y="0"/>
                </a:lnTo>
                <a:lnTo>
                  <a:pt x="1488324" y="451124"/>
                </a:lnTo>
                <a:lnTo>
                  <a:pt x="0" y="45112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122380" y="8449534"/>
            <a:ext cx="1922724" cy="606574"/>
          </a:xfrm>
          <a:custGeom>
            <a:avLst/>
            <a:gdLst/>
            <a:ahLst/>
            <a:cxnLst/>
            <a:rect l="l" t="t" r="r" b="b"/>
            <a:pathLst>
              <a:path w="1922724" h="606574">
                <a:moveTo>
                  <a:pt x="0" y="0"/>
                </a:moveTo>
                <a:lnTo>
                  <a:pt x="1922724" y="0"/>
                </a:lnTo>
                <a:lnTo>
                  <a:pt x="1922724" y="606574"/>
                </a:lnTo>
                <a:lnTo>
                  <a:pt x="0" y="60657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059392" y="8461904"/>
            <a:ext cx="857183" cy="163164"/>
          </a:xfrm>
          <a:custGeom>
            <a:avLst/>
            <a:gdLst/>
            <a:ahLst/>
            <a:cxnLst/>
            <a:rect l="l" t="t" r="r" b="b"/>
            <a:pathLst>
              <a:path w="857183" h="163164">
                <a:moveTo>
                  <a:pt x="0" y="0"/>
                </a:moveTo>
                <a:lnTo>
                  <a:pt x="857183" y="0"/>
                </a:lnTo>
                <a:lnTo>
                  <a:pt x="857183" y="163163"/>
                </a:lnTo>
                <a:lnTo>
                  <a:pt x="0" y="16316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b="-60524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436338" y="8796920"/>
            <a:ext cx="898314" cy="247289"/>
          </a:xfrm>
          <a:custGeom>
            <a:avLst/>
            <a:gdLst/>
            <a:ahLst/>
            <a:cxnLst/>
            <a:rect l="l" t="t" r="r" b="b"/>
            <a:pathLst>
              <a:path w="898314" h="247289">
                <a:moveTo>
                  <a:pt x="0" y="0"/>
                </a:moveTo>
                <a:lnTo>
                  <a:pt x="898314" y="0"/>
                </a:lnTo>
                <a:lnTo>
                  <a:pt x="898314" y="247289"/>
                </a:lnTo>
                <a:lnTo>
                  <a:pt x="0" y="24728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890070" y="1855006"/>
            <a:ext cx="16254104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500" b="1" spc="-211">
                <a:solidFill>
                  <a:srgbClr val="545454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Konzorcij samooskrbe z električno energijo iz sončne energije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30060" y="2622944"/>
            <a:ext cx="16627881" cy="76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82"/>
              </a:lnSpc>
              <a:spcBef>
                <a:spcPct val="0"/>
              </a:spcBef>
            </a:pPr>
            <a:r>
              <a:rPr lang="en-US" sz="4487" b="1" spc="-210">
                <a:solidFill>
                  <a:srgbClr val="545454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Konzorcij samooskrbe z električno energijo iz sončne energije II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401816" y="913037"/>
            <a:ext cx="7982637" cy="462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20"/>
              </a:lnSpc>
            </a:pPr>
            <a:r>
              <a:rPr lang="en-US" sz="1300" b="1">
                <a:solidFill>
                  <a:srgbClr val="73737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Javni razpis za sofinanciranje izgradnje novih naprav za proizvodnjo električne energije iz sončne energije na javnih stavbah in parkiriščih za obdobje 2024 do 2026 (NOO – SE OVE 2024)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9058" y="51648"/>
            <a:ext cx="2326544" cy="143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"/>
              </a:lnSpc>
            </a:pPr>
            <a:r>
              <a:rPr lang="en-US" sz="800" b="1">
                <a:solidFill>
                  <a:srgbClr val="737373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Ravne na Koroškem, 8. 7. 2026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5000"/>
    </mc:Choice>
    <mc:Fallback>
      <p:transition spd="slow" advClick="0" advTm="1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D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977201">
            <a:off x="8302125" y="-801031"/>
            <a:ext cx="12791303" cy="9442307"/>
          </a:xfrm>
          <a:custGeom>
            <a:avLst/>
            <a:gdLst/>
            <a:ahLst/>
            <a:cxnLst/>
            <a:rect l="l" t="t" r="r" b="b"/>
            <a:pathLst>
              <a:path w="12791303" h="9442307">
                <a:moveTo>
                  <a:pt x="0" y="0"/>
                </a:moveTo>
                <a:lnTo>
                  <a:pt x="12791302" y="0"/>
                </a:lnTo>
                <a:lnTo>
                  <a:pt x="12791302" y="9442307"/>
                </a:lnTo>
                <a:lnTo>
                  <a:pt x="0" y="94423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2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659522">
            <a:off x="-1466084" y="-1104127"/>
            <a:ext cx="6017764" cy="3599717"/>
          </a:xfrm>
          <a:custGeom>
            <a:avLst/>
            <a:gdLst/>
            <a:ahLst/>
            <a:cxnLst/>
            <a:rect l="l" t="t" r="r" b="b"/>
            <a:pathLst>
              <a:path w="6017764" h="3599717">
                <a:moveTo>
                  <a:pt x="0" y="0"/>
                </a:moveTo>
                <a:lnTo>
                  <a:pt x="6017764" y="0"/>
                </a:lnTo>
                <a:lnTo>
                  <a:pt x="6017764" y="3599717"/>
                </a:lnTo>
                <a:lnTo>
                  <a:pt x="0" y="359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</a:blip>
            <a:stretch>
              <a:fillRect/>
            </a:stretch>
          </a:blipFill>
        </p:spPr>
      </p:sp>
      <p:sp>
        <p:nvSpPr>
          <p:cNvPr id="4" name="AutoShape 4"/>
          <p:cNvSpPr/>
          <p:nvPr/>
        </p:nvSpPr>
        <p:spPr>
          <a:xfrm>
            <a:off x="1045163" y="1480091"/>
            <a:ext cx="16214137" cy="0"/>
          </a:xfrm>
          <a:prstGeom prst="line">
            <a:avLst/>
          </a:prstGeom>
          <a:ln w="19050" cap="flat">
            <a:solidFill>
              <a:srgbClr val="42424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15127297" y="695731"/>
            <a:ext cx="1921179" cy="595565"/>
          </a:xfrm>
          <a:custGeom>
            <a:avLst/>
            <a:gdLst/>
            <a:ahLst/>
            <a:cxnLst/>
            <a:rect l="l" t="t" r="r" b="b"/>
            <a:pathLst>
              <a:path w="1921179" h="595565">
                <a:moveTo>
                  <a:pt x="0" y="0"/>
                </a:moveTo>
                <a:lnTo>
                  <a:pt x="1921179" y="0"/>
                </a:lnTo>
                <a:lnTo>
                  <a:pt x="1921179" y="595566"/>
                </a:lnTo>
                <a:lnTo>
                  <a:pt x="0" y="5955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62495" y="633529"/>
            <a:ext cx="543947" cy="657768"/>
          </a:xfrm>
          <a:custGeom>
            <a:avLst/>
            <a:gdLst/>
            <a:ahLst/>
            <a:cxnLst/>
            <a:rect l="l" t="t" r="r" b="b"/>
            <a:pathLst>
              <a:path w="543947" h="657768">
                <a:moveTo>
                  <a:pt x="0" y="0"/>
                </a:moveTo>
                <a:lnTo>
                  <a:pt x="543947" y="0"/>
                </a:lnTo>
                <a:lnTo>
                  <a:pt x="543947" y="657768"/>
                </a:lnTo>
                <a:lnTo>
                  <a:pt x="0" y="6577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40947" y="8967442"/>
            <a:ext cx="3898225" cy="730031"/>
          </a:xfrm>
          <a:custGeom>
            <a:avLst/>
            <a:gdLst/>
            <a:ahLst/>
            <a:cxnLst/>
            <a:rect l="l" t="t" r="r" b="b"/>
            <a:pathLst>
              <a:path w="3898225" h="730031">
                <a:moveTo>
                  <a:pt x="0" y="0"/>
                </a:moveTo>
                <a:lnTo>
                  <a:pt x="3898225" y="0"/>
                </a:lnTo>
                <a:lnTo>
                  <a:pt x="3898225" y="730031"/>
                </a:lnTo>
                <a:lnTo>
                  <a:pt x="0" y="73003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439646" y="8730461"/>
            <a:ext cx="3528729" cy="1055678"/>
          </a:xfrm>
          <a:custGeom>
            <a:avLst/>
            <a:gdLst/>
            <a:ahLst/>
            <a:cxnLst/>
            <a:rect l="l" t="t" r="r" b="b"/>
            <a:pathLst>
              <a:path w="3528729" h="1055678">
                <a:moveTo>
                  <a:pt x="0" y="0"/>
                </a:moveTo>
                <a:lnTo>
                  <a:pt x="3528728" y="0"/>
                </a:lnTo>
                <a:lnTo>
                  <a:pt x="3528728" y="1055678"/>
                </a:lnTo>
                <a:lnTo>
                  <a:pt x="0" y="105567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701754" y="8363178"/>
            <a:ext cx="4346722" cy="1575571"/>
          </a:xfrm>
          <a:custGeom>
            <a:avLst/>
            <a:gdLst/>
            <a:ahLst/>
            <a:cxnLst/>
            <a:rect l="l" t="t" r="r" b="b"/>
            <a:pathLst>
              <a:path w="4346722" h="1575571">
                <a:moveTo>
                  <a:pt x="0" y="0"/>
                </a:moveTo>
                <a:lnTo>
                  <a:pt x="4346722" y="0"/>
                </a:lnTo>
                <a:lnTo>
                  <a:pt x="4346722" y="1575571"/>
                </a:lnTo>
                <a:lnTo>
                  <a:pt x="0" y="15755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4236692" y="4116069"/>
            <a:ext cx="3988741" cy="2145785"/>
            <a:chOff x="0" y="0"/>
            <a:chExt cx="5318321" cy="2861047"/>
          </a:xfrm>
        </p:grpSpPr>
        <p:sp>
          <p:nvSpPr>
            <p:cNvPr id="11" name="TextBox 11"/>
            <p:cNvSpPr txBox="1"/>
            <p:nvPr/>
          </p:nvSpPr>
          <p:spPr>
            <a:xfrm>
              <a:off x="0" y="57150"/>
              <a:ext cx="5295378" cy="20474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847"/>
                </a:lnSpc>
              </a:pPr>
              <a:r>
                <a:rPr lang="en-US" sz="10392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87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2430447"/>
              <a:ext cx="5318321" cy="4306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35"/>
                </a:lnSpc>
              </a:pPr>
              <a:r>
                <a:rPr lang="en-US" sz="2148" b="1" spc="100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SONČNIH ELEKTRARN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007069" y="4149703"/>
            <a:ext cx="3694685" cy="1987595"/>
            <a:chOff x="0" y="0"/>
            <a:chExt cx="4926247" cy="2650126"/>
          </a:xfrm>
        </p:grpSpPr>
        <p:sp>
          <p:nvSpPr>
            <p:cNvPr id="14" name="TextBox 14"/>
            <p:cNvSpPr txBox="1"/>
            <p:nvPr/>
          </p:nvSpPr>
          <p:spPr>
            <a:xfrm>
              <a:off x="0" y="47625"/>
              <a:ext cx="4904995" cy="19018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973"/>
                </a:lnSpc>
              </a:pPr>
              <a:r>
                <a:rPr lang="en-US" sz="9626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6,4 MW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2251271"/>
              <a:ext cx="4926247" cy="3988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48"/>
                </a:lnSpc>
              </a:pPr>
              <a:r>
                <a:rPr lang="en-US" sz="1989" b="1" spc="93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SKUPNE NAZIVNE MOČI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358184" y="4059603"/>
            <a:ext cx="3657498" cy="2258716"/>
            <a:chOff x="0" y="0"/>
            <a:chExt cx="4876663" cy="3011622"/>
          </a:xfrm>
        </p:grpSpPr>
        <p:sp>
          <p:nvSpPr>
            <p:cNvPr id="17" name="TextBox 17"/>
            <p:cNvSpPr txBox="1"/>
            <p:nvPr/>
          </p:nvSpPr>
          <p:spPr>
            <a:xfrm>
              <a:off x="0" y="57150"/>
              <a:ext cx="4855625" cy="18726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863"/>
                </a:lnSpc>
              </a:pPr>
              <a:r>
                <a:rPr lang="en-US" sz="9529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25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2228612"/>
              <a:ext cx="4876663" cy="7830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24"/>
                </a:lnSpc>
              </a:pPr>
              <a:r>
                <a:rPr lang="en-US" sz="1969" b="1" spc="92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OBČIN IN JAVNIH ZAVODOV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482804" y="4213898"/>
            <a:ext cx="4459592" cy="2281682"/>
            <a:chOff x="0" y="0"/>
            <a:chExt cx="5946123" cy="3042242"/>
          </a:xfrm>
        </p:grpSpPr>
        <p:sp>
          <p:nvSpPr>
            <p:cNvPr id="20" name="TextBox 20"/>
            <p:cNvSpPr txBox="1"/>
            <p:nvPr/>
          </p:nvSpPr>
          <p:spPr>
            <a:xfrm>
              <a:off x="0" y="47625"/>
              <a:ext cx="5920471" cy="19018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973"/>
                </a:lnSpc>
              </a:pPr>
              <a:r>
                <a:rPr lang="en-US" sz="9626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6,6 GWh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2251271"/>
              <a:ext cx="5946123" cy="7909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48"/>
                </a:lnSpc>
              </a:pPr>
              <a:r>
                <a:rPr lang="en-US" sz="1989" b="1" spc="93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LETNO PROIZVEDENE ELEKTRIČNE ENERGIJE</a:t>
              </a:r>
            </a:p>
          </p:txBody>
        </p:sp>
      </p:grpSp>
      <p:sp>
        <p:nvSpPr>
          <p:cNvPr id="22" name="AutoShape 22"/>
          <p:cNvSpPr/>
          <p:nvPr/>
        </p:nvSpPr>
        <p:spPr>
          <a:xfrm flipH="1">
            <a:off x="4034731" y="3443638"/>
            <a:ext cx="0" cy="3569782"/>
          </a:xfrm>
          <a:prstGeom prst="line">
            <a:avLst/>
          </a:prstGeom>
          <a:ln w="38100" cap="flat">
            <a:solidFill>
              <a:srgbClr val="5F8FB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8425458" y="3443638"/>
            <a:ext cx="0" cy="3569782"/>
          </a:xfrm>
          <a:prstGeom prst="line">
            <a:avLst/>
          </a:prstGeom>
          <a:ln w="38100" cap="flat">
            <a:solidFill>
              <a:srgbClr val="5F8FB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13282779" y="3443638"/>
            <a:ext cx="0" cy="3569782"/>
          </a:xfrm>
          <a:prstGeom prst="line">
            <a:avLst/>
          </a:prstGeom>
          <a:ln w="38100" cap="flat">
            <a:solidFill>
              <a:srgbClr val="5F8FB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4401816" y="913037"/>
            <a:ext cx="7982637" cy="462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20"/>
              </a:lnSpc>
            </a:pPr>
            <a:r>
              <a:rPr lang="en-US" sz="1300" b="1">
                <a:solidFill>
                  <a:srgbClr val="73737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Javni razpis za sofinanciranje izgradnje novih naprav za proizvodnjo električne energije iz sončne energije na javnih stavbah in parkiriščih za obdobje 2024 do 2026 (NOO – SE OVE 2024)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9058" y="51648"/>
            <a:ext cx="2326544" cy="143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"/>
              </a:lnSpc>
            </a:pPr>
            <a:r>
              <a:rPr lang="en-US" sz="800" b="1">
                <a:solidFill>
                  <a:srgbClr val="737373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Ravne na Koroškem, 8. 7. 2026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5000"/>
    </mc:Choice>
    <mc:Fallback>
      <p:transition spd="slow" advClick="0" advTm="1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D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977201">
            <a:off x="8704191" y="-516642"/>
            <a:ext cx="12791303" cy="9442307"/>
          </a:xfrm>
          <a:custGeom>
            <a:avLst/>
            <a:gdLst/>
            <a:ahLst/>
            <a:cxnLst/>
            <a:rect l="l" t="t" r="r" b="b"/>
            <a:pathLst>
              <a:path w="12791303" h="9442307">
                <a:moveTo>
                  <a:pt x="0" y="0"/>
                </a:moveTo>
                <a:lnTo>
                  <a:pt x="12791303" y="0"/>
                </a:lnTo>
                <a:lnTo>
                  <a:pt x="12791303" y="9442307"/>
                </a:lnTo>
                <a:lnTo>
                  <a:pt x="0" y="94423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2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659522">
            <a:off x="-1466084" y="-1104127"/>
            <a:ext cx="6017764" cy="3599717"/>
          </a:xfrm>
          <a:custGeom>
            <a:avLst/>
            <a:gdLst/>
            <a:ahLst/>
            <a:cxnLst/>
            <a:rect l="l" t="t" r="r" b="b"/>
            <a:pathLst>
              <a:path w="6017764" h="3599717">
                <a:moveTo>
                  <a:pt x="0" y="0"/>
                </a:moveTo>
                <a:lnTo>
                  <a:pt x="6017764" y="0"/>
                </a:lnTo>
                <a:lnTo>
                  <a:pt x="6017764" y="3599717"/>
                </a:lnTo>
                <a:lnTo>
                  <a:pt x="0" y="359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</a:blip>
            <a:stretch>
              <a:fillRect/>
            </a:stretch>
          </a:blipFill>
        </p:spPr>
      </p:sp>
      <p:sp>
        <p:nvSpPr>
          <p:cNvPr id="4" name="AutoShape 4"/>
          <p:cNvSpPr/>
          <p:nvPr/>
        </p:nvSpPr>
        <p:spPr>
          <a:xfrm>
            <a:off x="1045163" y="1480091"/>
            <a:ext cx="16214137" cy="0"/>
          </a:xfrm>
          <a:prstGeom prst="line">
            <a:avLst/>
          </a:prstGeom>
          <a:ln w="19050" cap="flat">
            <a:solidFill>
              <a:srgbClr val="42424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15127297" y="695731"/>
            <a:ext cx="1921179" cy="595565"/>
          </a:xfrm>
          <a:custGeom>
            <a:avLst/>
            <a:gdLst/>
            <a:ahLst/>
            <a:cxnLst/>
            <a:rect l="l" t="t" r="r" b="b"/>
            <a:pathLst>
              <a:path w="1921179" h="595565">
                <a:moveTo>
                  <a:pt x="0" y="0"/>
                </a:moveTo>
                <a:lnTo>
                  <a:pt x="1921179" y="0"/>
                </a:lnTo>
                <a:lnTo>
                  <a:pt x="1921179" y="595566"/>
                </a:lnTo>
                <a:lnTo>
                  <a:pt x="0" y="5955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62495" y="633529"/>
            <a:ext cx="543947" cy="657768"/>
          </a:xfrm>
          <a:custGeom>
            <a:avLst/>
            <a:gdLst/>
            <a:ahLst/>
            <a:cxnLst/>
            <a:rect l="l" t="t" r="r" b="b"/>
            <a:pathLst>
              <a:path w="543947" h="657768">
                <a:moveTo>
                  <a:pt x="0" y="0"/>
                </a:moveTo>
                <a:lnTo>
                  <a:pt x="543947" y="0"/>
                </a:lnTo>
                <a:lnTo>
                  <a:pt x="543947" y="657768"/>
                </a:lnTo>
                <a:lnTo>
                  <a:pt x="0" y="6577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40947" y="8967442"/>
            <a:ext cx="3898225" cy="730031"/>
          </a:xfrm>
          <a:custGeom>
            <a:avLst/>
            <a:gdLst/>
            <a:ahLst/>
            <a:cxnLst/>
            <a:rect l="l" t="t" r="r" b="b"/>
            <a:pathLst>
              <a:path w="3898225" h="730031">
                <a:moveTo>
                  <a:pt x="0" y="0"/>
                </a:moveTo>
                <a:lnTo>
                  <a:pt x="3898225" y="0"/>
                </a:lnTo>
                <a:lnTo>
                  <a:pt x="3898225" y="730031"/>
                </a:lnTo>
                <a:lnTo>
                  <a:pt x="0" y="73003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439646" y="8730461"/>
            <a:ext cx="3528729" cy="1055678"/>
          </a:xfrm>
          <a:custGeom>
            <a:avLst/>
            <a:gdLst/>
            <a:ahLst/>
            <a:cxnLst/>
            <a:rect l="l" t="t" r="r" b="b"/>
            <a:pathLst>
              <a:path w="3528729" h="1055678">
                <a:moveTo>
                  <a:pt x="0" y="0"/>
                </a:moveTo>
                <a:lnTo>
                  <a:pt x="3528728" y="0"/>
                </a:lnTo>
                <a:lnTo>
                  <a:pt x="3528728" y="1055678"/>
                </a:lnTo>
                <a:lnTo>
                  <a:pt x="0" y="105567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701754" y="8470515"/>
            <a:ext cx="4346722" cy="1575571"/>
          </a:xfrm>
          <a:custGeom>
            <a:avLst/>
            <a:gdLst/>
            <a:ahLst/>
            <a:cxnLst/>
            <a:rect l="l" t="t" r="r" b="b"/>
            <a:pathLst>
              <a:path w="4346722" h="1575571">
                <a:moveTo>
                  <a:pt x="0" y="0"/>
                </a:moveTo>
                <a:lnTo>
                  <a:pt x="4346722" y="0"/>
                </a:lnTo>
                <a:lnTo>
                  <a:pt x="4346722" y="1575570"/>
                </a:lnTo>
                <a:lnTo>
                  <a:pt x="0" y="157557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7328175" y="2052480"/>
            <a:ext cx="2917263" cy="622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39"/>
              </a:lnSpc>
            </a:pPr>
            <a:r>
              <a:rPr lang="en-US" sz="3599" b="1" spc="-169">
                <a:solidFill>
                  <a:srgbClr val="5F8FB1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Konzorcij I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243516" y="5510047"/>
            <a:ext cx="2917263" cy="622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39"/>
              </a:lnSpc>
            </a:pPr>
            <a:r>
              <a:rPr lang="en-US" sz="3599" b="1" spc="-169">
                <a:solidFill>
                  <a:srgbClr val="5F8FB1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Konzorcij II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580829" y="3258937"/>
            <a:ext cx="2703569" cy="1454414"/>
            <a:chOff x="0" y="0"/>
            <a:chExt cx="3604759" cy="1939218"/>
          </a:xfrm>
        </p:grpSpPr>
        <p:sp>
          <p:nvSpPr>
            <p:cNvPr id="13" name="TextBox 13"/>
            <p:cNvSpPr txBox="1"/>
            <p:nvPr/>
          </p:nvSpPr>
          <p:spPr>
            <a:xfrm>
              <a:off x="0" y="47625"/>
              <a:ext cx="3589208" cy="13788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030"/>
                </a:lnSpc>
              </a:pPr>
              <a:r>
                <a:rPr lang="en-US" sz="7043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53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647358"/>
              <a:ext cx="3604759" cy="2918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18"/>
                </a:lnSpc>
              </a:pPr>
              <a:r>
                <a:rPr lang="en-US" sz="1456" b="1" spc="68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LOKACIJ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705312" y="3258937"/>
            <a:ext cx="2025892" cy="1687073"/>
            <a:chOff x="0" y="0"/>
            <a:chExt cx="2701189" cy="2249431"/>
          </a:xfrm>
        </p:grpSpPr>
        <p:sp>
          <p:nvSpPr>
            <p:cNvPr id="16" name="TextBox 16"/>
            <p:cNvSpPr txBox="1"/>
            <p:nvPr/>
          </p:nvSpPr>
          <p:spPr>
            <a:xfrm>
              <a:off x="0" y="28575"/>
              <a:ext cx="2701189" cy="1870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83"/>
                </a:lnSpc>
              </a:pPr>
              <a:r>
                <a:rPr lang="en-US" sz="4809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3900 kW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2050133"/>
              <a:ext cx="2461525" cy="1992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73"/>
                </a:lnSpc>
              </a:pPr>
              <a:r>
                <a:rPr lang="en-US" sz="994" b="1" spc="46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SKUPNE NAZIVNE MOČI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6240376" y="3314479"/>
            <a:ext cx="2645246" cy="1633592"/>
            <a:chOff x="0" y="0"/>
            <a:chExt cx="3526994" cy="2178123"/>
          </a:xfrm>
        </p:grpSpPr>
        <p:sp>
          <p:nvSpPr>
            <p:cNvPr id="19" name="TextBox 19"/>
            <p:cNvSpPr txBox="1"/>
            <p:nvPr/>
          </p:nvSpPr>
          <p:spPr>
            <a:xfrm>
              <a:off x="0" y="38100"/>
              <a:ext cx="3511779" cy="13576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56"/>
                </a:lnSpc>
              </a:pPr>
              <a:r>
                <a:rPr lang="en-US" sz="6891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16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1621345"/>
              <a:ext cx="3526994" cy="5567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1"/>
                </a:lnSpc>
              </a:pPr>
              <a:r>
                <a:rPr lang="en-US" sz="1424" b="1" spc="66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PRIMEROV INDIVIDUALNE SAMOOSKRBE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304722" y="3314479"/>
            <a:ext cx="2641908" cy="1631531"/>
            <a:chOff x="0" y="0"/>
            <a:chExt cx="3522543" cy="2175374"/>
          </a:xfrm>
        </p:grpSpPr>
        <p:sp>
          <p:nvSpPr>
            <p:cNvPr id="22" name="TextBox 22"/>
            <p:cNvSpPr txBox="1"/>
            <p:nvPr/>
          </p:nvSpPr>
          <p:spPr>
            <a:xfrm>
              <a:off x="0" y="38100"/>
              <a:ext cx="3507347" cy="13558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46"/>
                </a:lnSpc>
              </a:pPr>
              <a:r>
                <a:rPr lang="en-US" sz="6883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11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1619310"/>
              <a:ext cx="3522543" cy="5560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79"/>
                </a:lnSpc>
              </a:pPr>
              <a:r>
                <a:rPr lang="en-US" sz="1422" b="1" spc="66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PRIMEROV SKUPNOSTNE SAMOOSKRBE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569727" y="3258937"/>
            <a:ext cx="1975784" cy="2023762"/>
            <a:chOff x="0" y="0"/>
            <a:chExt cx="2634379" cy="2698349"/>
          </a:xfrm>
        </p:grpSpPr>
        <p:sp>
          <p:nvSpPr>
            <p:cNvPr id="25" name="TextBox 25"/>
            <p:cNvSpPr txBox="1"/>
            <p:nvPr/>
          </p:nvSpPr>
          <p:spPr>
            <a:xfrm>
              <a:off x="0" y="329873"/>
              <a:ext cx="2611747" cy="19953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43"/>
                </a:lnSpc>
              </a:pPr>
              <a:r>
                <a:rPr lang="en-US" sz="5125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4 mio €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2485972"/>
              <a:ext cx="2623063" cy="212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50"/>
                </a:lnSpc>
              </a:pPr>
              <a:r>
                <a:rPr lang="en-US" sz="1059" b="1" spc="49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VREDNOST INVESTICIJE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9525"/>
              <a:ext cx="2634379" cy="1904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60"/>
                </a:lnSpc>
              </a:pPr>
              <a:r>
                <a:rPr lang="en-US" sz="899" b="1" spc="139">
                  <a:solidFill>
                    <a:srgbClr val="545454"/>
                  </a:solidFill>
                  <a:latin typeface="Lato Bold"/>
                  <a:ea typeface="Lato Bold"/>
                  <a:cs typeface="Lato Bold"/>
                  <a:sym typeface="Lato Bold"/>
                </a:rPr>
                <a:t>BREZ DDV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03908" y="6724313"/>
            <a:ext cx="2857411" cy="1537174"/>
            <a:chOff x="0" y="0"/>
            <a:chExt cx="3809881" cy="2049566"/>
          </a:xfrm>
        </p:grpSpPr>
        <p:sp>
          <p:nvSpPr>
            <p:cNvPr id="29" name="TextBox 29"/>
            <p:cNvSpPr txBox="1"/>
            <p:nvPr/>
          </p:nvSpPr>
          <p:spPr>
            <a:xfrm>
              <a:off x="0" y="47625"/>
              <a:ext cx="3793445" cy="14600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487"/>
                </a:lnSpc>
              </a:pPr>
              <a:r>
                <a:rPr lang="en-US" sz="7444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34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1741097"/>
              <a:ext cx="3809881" cy="308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816"/>
                </a:lnSpc>
              </a:pPr>
              <a:r>
                <a:rPr lang="en-US" sz="1538" b="1" spc="72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LOKACIJ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3705312" y="6719267"/>
            <a:ext cx="2025892" cy="1687073"/>
            <a:chOff x="0" y="0"/>
            <a:chExt cx="2701189" cy="2249431"/>
          </a:xfrm>
        </p:grpSpPr>
        <p:sp>
          <p:nvSpPr>
            <p:cNvPr id="32" name="TextBox 32"/>
            <p:cNvSpPr txBox="1"/>
            <p:nvPr/>
          </p:nvSpPr>
          <p:spPr>
            <a:xfrm>
              <a:off x="0" y="28575"/>
              <a:ext cx="2701189" cy="1870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83"/>
                </a:lnSpc>
              </a:pPr>
              <a:r>
                <a:rPr lang="en-US" sz="4809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2400 kW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2050133"/>
              <a:ext cx="2461525" cy="1992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73"/>
                </a:lnSpc>
              </a:pPr>
              <a:r>
                <a:rPr lang="en-US" sz="994" b="1" spc="46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SKUPNE NAZIVNE MOČI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6240376" y="6681079"/>
            <a:ext cx="2645246" cy="1633592"/>
            <a:chOff x="0" y="0"/>
            <a:chExt cx="3526994" cy="2178123"/>
          </a:xfrm>
        </p:grpSpPr>
        <p:sp>
          <p:nvSpPr>
            <p:cNvPr id="35" name="TextBox 35"/>
            <p:cNvSpPr txBox="1"/>
            <p:nvPr/>
          </p:nvSpPr>
          <p:spPr>
            <a:xfrm>
              <a:off x="0" y="38100"/>
              <a:ext cx="3511779" cy="13576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56"/>
                </a:lnSpc>
              </a:pPr>
              <a:r>
                <a:rPr lang="en-US" sz="6891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15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1621345"/>
              <a:ext cx="3526994" cy="5567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81"/>
                </a:lnSpc>
              </a:pPr>
              <a:r>
                <a:rPr lang="en-US" sz="1424" b="1" spc="66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PRIMEROV INDIVIDUALNE SAMOOSKRBE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9304722" y="6774810"/>
            <a:ext cx="2641908" cy="1631531"/>
            <a:chOff x="0" y="0"/>
            <a:chExt cx="3522543" cy="2175374"/>
          </a:xfrm>
        </p:grpSpPr>
        <p:sp>
          <p:nvSpPr>
            <p:cNvPr id="38" name="TextBox 38"/>
            <p:cNvSpPr txBox="1"/>
            <p:nvPr/>
          </p:nvSpPr>
          <p:spPr>
            <a:xfrm>
              <a:off x="0" y="38100"/>
              <a:ext cx="3507347" cy="13558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46"/>
                </a:lnSpc>
              </a:pPr>
              <a:r>
                <a:rPr lang="en-US" sz="6883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5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1619310"/>
              <a:ext cx="3522543" cy="5560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79"/>
                </a:lnSpc>
              </a:pPr>
              <a:r>
                <a:rPr lang="en-US" sz="1422" b="1" spc="66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PRIMEROV SKUPNOSTNE SAMOOSKRBE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2578594" y="6583236"/>
            <a:ext cx="1966917" cy="2014680"/>
            <a:chOff x="0" y="0"/>
            <a:chExt cx="2622556" cy="2686240"/>
          </a:xfrm>
        </p:grpSpPr>
        <p:sp>
          <p:nvSpPr>
            <p:cNvPr id="41" name="TextBox 41"/>
            <p:cNvSpPr txBox="1"/>
            <p:nvPr/>
          </p:nvSpPr>
          <p:spPr>
            <a:xfrm>
              <a:off x="0" y="318996"/>
              <a:ext cx="2600026" cy="19958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17"/>
                </a:lnSpc>
              </a:pPr>
              <a:r>
                <a:rPr lang="en-US" sz="5102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2,5 mio €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2474816"/>
              <a:ext cx="2611291" cy="2114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44"/>
                </a:lnSpc>
              </a:pPr>
              <a:r>
                <a:rPr lang="en-US" sz="1054" b="1" spc="49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VREDNOST INVESTICIJE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0" y="-9525"/>
              <a:ext cx="2622556" cy="189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56"/>
                </a:lnSpc>
              </a:pPr>
              <a:r>
                <a:rPr lang="en-US" sz="895" b="1" spc="138">
                  <a:solidFill>
                    <a:srgbClr val="545454"/>
                  </a:solidFill>
                  <a:latin typeface="Lato Bold"/>
                  <a:ea typeface="Lato Bold"/>
                  <a:cs typeface="Lato Bold"/>
                  <a:sym typeface="Lato Bold"/>
                </a:rPr>
                <a:t>BREZ DDV</a:t>
              </a: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5283516" y="3258937"/>
            <a:ext cx="1975784" cy="2180353"/>
            <a:chOff x="0" y="0"/>
            <a:chExt cx="2634379" cy="2907138"/>
          </a:xfrm>
        </p:grpSpPr>
        <p:sp>
          <p:nvSpPr>
            <p:cNvPr id="45" name="TextBox 45"/>
            <p:cNvSpPr txBox="1"/>
            <p:nvPr/>
          </p:nvSpPr>
          <p:spPr>
            <a:xfrm>
              <a:off x="0" y="329873"/>
              <a:ext cx="2611747" cy="19953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43"/>
                </a:lnSpc>
              </a:pPr>
              <a:r>
                <a:rPr lang="en-US" sz="5125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2,8 mio €</a:t>
              </a:r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0" y="2485972"/>
              <a:ext cx="2623063" cy="4211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50"/>
                </a:lnSpc>
              </a:pPr>
              <a:r>
                <a:rPr lang="en-US" sz="1059" b="1" spc="49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SOFINANCIRANJE (MZIE, EU - NOO) </a:t>
              </a: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9525"/>
              <a:ext cx="2634379" cy="1904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60"/>
                </a:lnSpc>
              </a:pPr>
              <a:r>
                <a:rPr lang="en-US" sz="899" b="1" spc="139">
                  <a:solidFill>
                    <a:srgbClr val="545454"/>
                  </a:solidFill>
                  <a:latin typeface="Lato Bold"/>
                  <a:ea typeface="Lato Bold"/>
                  <a:cs typeface="Lato Bold"/>
                  <a:sym typeface="Lato Bold"/>
                </a:rPr>
                <a:t>BREZ DDV</a:t>
              </a: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5463443" y="6550108"/>
            <a:ext cx="1975784" cy="2180353"/>
            <a:chOff x="0" y="0"/>
            <a:chExt cx="2634379" cy="2907138"/>
          </a:xfrm>
        </p:grpSpPr>
        <p:sp>
          <p:nvSpPr>
            <p:cNvPr id="49" name="TextBox 49"/>
            <p:cNvSpPr txBox="1"/>
            <p:nvPr/>
          </p:nvSpPr>
          <p:spPr>
            <a:xfrm>
              <a:off x="0" y="329873"/>
              <a:ext cx="2611747" cy="19953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43"/>
                </a:lnSpc>
              </a:pPr>
              <a:r>
                <a:rPr lang="en-US" sz="5125" b="1">
                  <a:solidFill>
                    <a:srgbClr val="545454"/>
                  </a:solidFill>
                  <a:latin typeface="Oswald Bold"/>
                  <a:ea typeface="Oswald Bold"/>
                  <a:cs typeface="Oswald Bold"/>
                  <a:sym typeface="Oswald Bold"/>
                </a:rPr>
                <a:t>1,7 mio €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2485972"/>
              <a:ext cx="2623063" cy="4211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50"/>
                </a:lnSpc>
              </a:pPr>
              <a:r>
                <a:rPr lang="en-US" sz="1059" b="1" spc="49">
                  <a:solidFill>
                    <a:srgbClr val="545454"/>
                  </a:solidFill>
                  <a:latin typeface="Lato Heavy"/>
                  <a:ea typeface="Lato Heavy"/>
                  <a:cs typeface="Lato Heavy"/>
                  <a:sym typeface="Lato Heavy"/>
                </a:rPr>
                <a:t>SOFINANCIRANJE (MZIE, EU - NOO) </a:t>
              </a:r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9525"/>
              <a:ext cx="2634379" cy="1904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60"/>
                </a:lnSpc>
              </a:pPr>
              <a:r>
                <a:rPr lang="en-US" sz="899" b="1" spc="139">
                  <a:solidFill>
                    <a:srgbClr val="545454"/>
                  </a:solidFill>
                  <a:latin typeface="Lato Bold"/>
                  <a:ea typeface="Lato Bold"/>
                  <a:cs typeface="Lato Bold"/>
                  <a:sym typeface="Lato Bold"/>
                </a:rPr>
                <a:t>BREZ DDV</a:t>
              </a:r>
            </a:p>
          </p:txBody>
        </p:sp>
      </p:grpSp>
      <p:sp>
        <p:nvSpPr>
          <p:cNvPr id="52" name="TextBox 52"/>
          <p:cNvSpPr txBox="1"/>
          <p:nvPr/>
        </p:nvSpPr>
        <p:spPr>
          <a:xfrm>
            <a:off x="4401816" y="913037"/>
            <a:ext cx="7982637" cy="462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20"/>
              </a:lnSpc>
            </a:pPr>
            <a:r>
              <a:rPr lang="en-US" sz="1300" b="1">
                <a:solidFill>
                  <a:srgbClr val="73737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Javni razpis za sofinanciranje izgradnje novih naprav za proizvodnjo električne energije iz sončne energije na javnih stavbah in parkiriščih za obdobje 2024 do 2026 (NOO – SE OVE 2024)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19058" y="51648"/>
            <a:ext cx="2326544" cy="143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"/>
              </a:lnSpc>
            </a:pPr>
            <a:r>
              <a:rPr lang="en-US" sz="800" b="1">
                <a:solidFill>
                  <a:srgbClr val="737373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Ravne na Koroškem, 8. 7. 2026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5000"/>
    </mc:Choice>
    <mc:Fallback>
      <p:transition spd="slow" advClick="0" advTm="1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D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977201">
            <a:off x="8479464" y="-685463"/>
            <a:ext cx="12791303" cy="9442307"/>
          </a:xfrm>
          <a:custGeom>
            <a:avLst/>
            <a:gdLst/>
            <a:ahLst/>
            <a:cxnLst/>
            <a:rect l="l" t="t" r="r" b="b"/>
            <a:pathLst>
              <a:path w="12791303" h="9442307">
                <a:moveTo>
                  <a:pt x="0" y="0"/>
                </a:moveTo>
                <a:lnTo>
                  <a:pt x="12791302" y="0"/>
                </a:lnTo>
                <a:lnTo>
                  <a:pt x="12791302" y="9442307"/>
                </a:lnTo>
                <a:lnTo>
                  <a:pt x="0" y="94423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2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659522">
            <a:off x="-1466084" y="-1104127"/>
            <a:ext cx="6017764" cy="3599717"/>
          </a:xfrm>
          <a:custGeom>
            <a:avLst/>
            <a:gdLst/>
            <a:ahLst/>
            <a:cxnLst/>
            <a:rect l="l" t="t" r="r" b="b"/>
            <a:pathLst>
              <a:path w="6017764" h="3599717">
                <a:moveTo>
                  <a:pt x="0" y="0"/>
                </a:moveTo>
                <a:lnTo>
                  <a:pt x="6017764" y="0"/>
                </a:lnTo>
                <a:lnTo>
                  <a:pt x="6017764" y="3599717"/>
                </a:lnTo>
                <a:lnTo>
                  <a:pt x="0" y="359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</a:blip>
            <a:stretch>
              <a:fillRect/>
            </a:stretch>
          </a:blipFill>
        </p:spPr>
      </p:sp>
      <p:sp>
        <p:nvSpPr>
          <p:cNvPr id="4" name="AutoShape 4"/>
          <p:cNvSpPr/>
          <p:nvPr/>
        </p:nvSpPr>
        <p:spPr>
          <a:xfrm>
            <a:off x="1045163" y="1480091"/>
            <a:ext cx="16214137" cy="0"/>
          </a:xfrm>
          <a:prstGeom prst="line">
            <a:avLst/>
          </a:prstGeom>
          <a:ln w="19050" cap="flat">
            <a:solidFill>
              <a:srgbClr val="42424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15127297" y="695731"/>
            <a:ext cx="1921179" cy="595565"/>
          </a:xfrm>
          <a:custGeom>
            <a:avLst/>
            <a:gdLst/>
            <a:ahLst/>
            <a:cxnLst/>
            <a:rect l="l" t="t" r="r" b="b"/>
            <a:pathLst>
              <a:path w="1921179" h="595565">
                <a:moveTo>
                  <a:pt x="0" y="0"/>
                </a:moveTo>
                <a:lnTo>
                  <a:pt x="1921179" y="0"/>
                </a:lnTo>
                <a:lnTo>
                  <a:pt x="1921179" y="595566"/>
                </a:lnTo>
                <a:lnTo>
                  <a:pt x="0" y="5955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62495" y="633529"/>
            <a:ext cx="543947" cy="657768"/>
          </a:xfrm>
          <a:custGeom>
            <a:avLst/>
            <a:gdLst/>
            <a:ahLst/>
            <a:cxnLst/>
            <a:rect l="l" t="t" r="r" b="b"/>
            <a:pathLst>
              <a:path w="543947" h="657768">
                <a:moveTo>
                  <a:pt x="0" y="0"/>
                </a:moveTo>
                <a:lnTo>
                  <a:pt x="543947" y="0"/>
                </a:lnTo>
                <a:lnTo>
                  <a:pt x="543947" y="657768"/>
                </a:lnTo>
                <a:lnTo>
                  <a:pt x="0" y="6577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40947" y="8967442"/>
            <a:ext cx="3898225" cy="730031"/>
          </a:xfrm>
          <a:custGeom>
            <a:avLst/>
            <a:gdLst/>
            <a:ahLst/>
            <a:cxnLst/>
            <a:rect l="l" t="t" r="r" b="b"/>
            <a:pathLst>
              <a:path w="3898225" h="730031">
                <a:moveTo>
                  <a:pt x="0" y="0"/>
                </a:moveTo>
                <a:lnTo>
                  <a:pt x="3898225" y="0"/>
                </a:lnTo>
                <a:lnTo>
                  <a:pt x="3898225" y="730031"/>
                </a:lnTo>
                <a:lnTo>
                  <a:pt x="0" y="73003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439646" y="8730461"/>
            <a:ext cx="3528729" cy="1055678"/>
          </a:xfrm>
          <a:custGeom>
            <a:avLst/>
            <a:gdLst/>
            <a:ahLst/>
            <a:cxnLst/>
            <a:rect l="l" t="t" r="r" b="b"/>
            <a:pathLst>
              <a:path w="3528729" h="1055678">
                <a:moveTo>
                  <a:pt x="0" y="0"/>
                </a:moveTo>
                <a:lnTo>
                  <a:pt x="3528728" y="0"/>
                </a:lnTo>
                <a:lnTo>
                  <a:pt x="3528728" y="1055678"/>
                </a:lnTo>
                <a:lnTo>
                  <a:pt x="0" y="105567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701754" y="8363178"/>
            <a:ext cx="4346722" cy="1575571"/>
          </a:xfrm>
          <a:custGeom>
            <a:avLst/>
            <a:gdLst/>
            <a:ahLst/>
            <a:cxnLst/>
            <a:rect l="l" t="t" r="r" b="b"/>
            <a:pathLst>
              <a:path w="4346722" h="1575571">
                <a:moveTo>
                  <a:pt x="0" y="0"/>
                </a:moveTo>
                <a:lnTo>
                  <a:pt x="4346722" y="0"/>
                </a:lnTo>
                <a:lnTo>
                  <a:pt x="4346722" y="1575571"/>
                </a:lnTo>
                <a:lnTo>
                  <a:pt x="0" y="15755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45163" y="1717006"/>
            <a:ext cx="3200000" cy="1800000"/>
          </a:xfrm>
          <a:custGeom>
            <a:avLst/>
            <a:gdLst/>
            <a:ahLst/>
            <a:cxnLst/>
            <a:rect l="l" t="t" r="r" b="b"/>
            <a:pathLst>
              <a:path w="3200000" h="1800000">
                <a:moveTo>
                  <a:pt x="0" y="0"/>
                </a:moveTo>
                <a:lnTo>
                  <a:pt x="3200000" y="0"/>
                </a:lnTo>
                <a:lnTo>
                  <a:pt x="3200000" y="1800000"/>
                </a:lnTo>
                <a:lnTo>
                  <a:pt x="0" y="1800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4943042" y="1701197"/>
            <a:ext cx="3200000" cy="1800000"/>
          </a:xfrm>
          <a:custGeom>
            <a:avLst/>
            <a:gdLst/>
            <a:ahLst/>
            <a:cxnLst/>
            <a:rect l="l" t="t" r="r" b="b"/>
            <a:pathLst>
              <a:path w="3200000" h="1800000">
                <a:moveTo>
                  <a:pt x="0" y="0"/>
                </a:moveTo>
                <a:lnTo>
                  <a:pt x="3200000" y="0"/>
                </a:lnTo>
                <a:lnTo>
                  <a:pt x="3200000" y="1800000"/>
                </a:lnTo>
                <a:lnTo>
                  <a:pt x="0" y="1800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9144000" y="1701197"/>
            <a:ext cx="3256208" cy="1831617"/>
          </a:xfrm>
          <a:custGeom>
            <a:avLst/>
            <a:gdLst/>
            <a:ahLst/>
            <a:cxnLst/>
            <a:rect l="l" t="t" r="r" b="b"/>
            <a:pathLst>
              <a:path w="3256208" h="1831617">
                <a:moveTo>
                  <a:pt x="0" y="0"/>
                </a:moveTo>
                <a:lnTo>
                  <a:pt x="3256208" y="0"/>
                </a:lnTo>
                <a:lnTo>
                  <a:pt x="3256208" y="1831617"/>
                </a:lnTo>
                <a:lnTo>
                  <a:pt x="0" y="183161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607714" y="1732814"/>
            <a:ext cx="3200000" cy="1800000"/>
          </a:xfrm>
          <a:custGeom>
            <a:avLst/>
            <a:gdLst/>
            <a:ahLst/>
            <a:cxnLst/>
            <a:rect l="l" t="t" r="r" b="b"/>
            <a:pathLst>
              <a:path w="3200000" h="1800000">
                <a:moveTo>
                  <a:pt x="0" y="0"/>
                </a:moveTo>
                <a:lnTo>
                  <a:pt x="3200000" y="0"/>
                </a:lnTo>
                <a:lnTo>
                  <a:pt x="3200000" y="1800000"/>
                </a:lnTo>
                <a:lnTo>
                  <a:pt x="0" y="180000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028700" y="3891656"/>
            <a:ext cx="3160349" cy="2107558"/>
          </a:xfrm>
          <a:custGeom>
            <a:avLst/>
            <a:gdLst/>
            <a:ahLst/>
            <a:cxnLst/>
            <a:rect l="l" t="t" r="r" b="b"/>
            <a:pathLst>
              <a:path w="3160349" h="2107558">
                <a:moveTo>
                  <a:pt x="0" y="0"/>
                </a:moveTo>
                <a:lnTo>
                  <a:pt x="3160349" y="0"/>
                </a:lnTo>
                <a:lnTo>
                  <a:pt x="3160349" y="2107558"/>
                </a:lnTo>
                <a:lnTo>
                  <a:pt x="0" y="210755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4787354" y="3932024"/>
            <a:ext cx="3511377" cy="2026822"/>
          </a:xfrm>
          <a:custGeom>
            <a:avLst/>
            <a:gdLst/>
            <a:ahLst/>
            <a:cxnLst/>
            <a:rect l="l" t="t" r="r" b="b"/>
            <a:pathLst>
              <a:path w="3511377" h="2026822">
                <a:moveTo>
                  <a:pt x="0" y="0"/>
                </a:moveTo>
                <a:lnTo>
                  <a:pt x="3511376" y="0"/>
                </a:lnTo>
                <a:lnTo>
                  <a:pt x="3511376" y="2026822"/>
                </a:lnTo>
                <a:lnTo>
                  <a:pt x="0" y="202682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-1308" r="-1308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9385581" y="3953819"/>
            <a:ext cx="2773047" cy="2078052"/>
          </a:xfrm>
          <a:custGeom>
            <a:avLst/>
            <a:gdLst/>
            <a:ahLst/>
            <a:cxnLst/>
            <a:rect l="l" t="t" r="r" b="b"/>
            <a:pathLst>
              <a:path w="2773047" h="2078052">
                <a:moveTo>
                  <a:pt x="0" y="0"/>
                </a:moveTo>
                <a:lnTo>
                  <a:pt x="2773047" y="0"/>
                </a:lnTo>
                <a:lnTo>
                  <a:pt x="2773047" y="2078052"/>
                </a:lnTo>
                <a:lnTo>
                  <a:pt x="0" y="2078052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3607714" y="3991695"/>
            <a:ext cx="3391075" cy="1907480"/>
          </a:xfrm>
          <a:custGeom>
            <a:avLst/>
            <a:gdLst/>
            <a:ahLst/>
            <a:cxnLst/>
            <a:rect l="l" t="t" r="r" b="b"/>
            <a:pathLst>
              <a:path w="3391075" h="1907480">
                <a:moveTo>
                  <a:pt x="0" y="0"/>
                </a:moveTo>
                <a:lnTo>
                  <a:pt x="3391075" y="0"/>
                </a:lnTo>
                <a:lnTo>
                  <a:pt x="3391075" y="1907480"/>
                </a:lnTo>
                <a:lnTo>
                  <a:pt x="0" y="190748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82832" y="6568679"/>
            <a:ext cx="3252085" cy="1829298"/>
          </a:xfrm>
          <a:custGeom>
            <a:avLst/>
            <a:gdLst/>
            <a:ahLst/>
            <a:cxnLst/>
            <a:rect l="l" t="t" r="r" b="b"/>
            <a:pathLst>
              <a:path w="3252085" h="1829298">
                <a:moveTo>
                  <a:pt x="0" y="0"/>
                </a:moveTo>
                <a:lnTo>
                  <a:pt x="3252085" y="0"/>
                </a:lnTo>
                <a:lnTo>
                  <a:pt x="3252085" y="1829298"/>
                </a:lnTo>
                <a:lnTo>
                  <a:pt x="0" y="1829298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4866034" y="6511343"/>
            <a:ext cx="3354016" cy="1886634"/>
          </a:xfrm>
          <a:custGeom>
            <a:avLst/>
            <a:gdLst/>
            <a:ahLst/>
            <a:cxnLst/>
            <a:rect l="l" t="t" r="r" b="b"/>
            <a:pathLst>
              <a:path w="3354016" h="1886634">
                <a:moveTo>
                  <a:pt x="0" y="0"/>
                </a:moveTo>
                <a:lnTo>
                  <a:pt x="3354016" y="0"/>
                </a:lnTo>
                <a:lnTo>
                  <a:pt x="3354016" y="1886634"/>
                </a:lnTo>
                <a:lnTo>
                  <a:pt x="0" y="188663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9385581" y="6527171"/>
            <a:ext cx="2928503" cy="1952945"/>
          </a:xfrm>
          <a:custGeom>
            <a:avLst/>
            <a:gdLst/>
            <a:ahLst/>
            <a:cxnLst/>
            <a:rect l="l" t="t" r="r" b="b"/>
            <a:pathLst>
              <a:path w="2928503" h="1952945">
                <a:moveTo>
                  <a:pt x="0" y="0"/>
                </a:moveTo>
                <a:lnTo>
                  <a:pt x="2928502" y="0"/>
                </a:lnTo>
                <a:lnTo>
                  <a:pt x="2928502" y="1952945"/>
                </a:lnTo>
                <a:lnTo>
                  <a:pt x="0" y="1952945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657401" y="6425571"/>
            <a:ext cx="3391075" cy="1907480"/>
          </a:xfrm>
          <a:custGeom>
            <a:avLst/>
            <a:gdLst/>
            <a:ahLst/>
            <a:cxnLst/>
            <a:rect l="l" t="t" r="r" b="b"/>
            <a:pathLst>
              <a:path w="3391075" h="1907480">
                <a:moveTo>
                  <a:pt x="0" y="0"/>
                </a:moveTo>
                <a:lnTo>
                  <a:pt x="3391075" y="0"/>
                </a:lnTo>
                <a:lnTo>
                  <a:pt x="3391075" y="1907480"/>
                </a:lnTo>
                <a:lnTo>
                  <a:pt x="0" y="1907480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4401816" y="913037"/>
            <a:ext cx="7982637" cy="462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20"/>
              </a:lnSpc>
            </a:pPr>
            <a:r>
              <a:rPr lang="en-US" sz="1300" b="1">
                <a:solidFill>
                  <a:srgbClr val="73737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Javni razpis za sofinanciranje izgradnje novih naprav za proizvodnjo električne energije iz sončne energije na javnih stavbah in parkiriščih za obdobje 2024 do 2026 (NOO – SE OVE 2024)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45163" y="3497956"/>
            <a:ext cx="3200000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OŠ Prežihov Voranc, Občina Ravne na Koroškem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5000007" y="3482147"/>
            <a:ext cx="3143035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SŠTS Šiška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144471" y="3513764"/>
            <a:ext cx="3255266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SZKŠ Celje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607714" y="3513764"/>
            <a:ext cx="3255266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Narodni dom Mežica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45163" y="5980164"/>
            <a:ext cx="3143035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Vrtec Mengeš - Enota Sonček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4787354" y="5939796"/>
            <a:ext cx="3511377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Vrtec Kronica, Občina Dravograd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385581" y="6012821"/>
            <a:ext cx="2773047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Dom upokojencev Vrhnika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3607714" y="5880125"/>
            <a:ext cx="3391075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Center starejših KO-RA, Ravne na Koroškem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82832" y="8378927"/>
            <a:ext cx="3252085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OŠ Dragotina Ketteja, Občina Novo mesto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866034" y="8378927"/>
            <a:ext cx="3354016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Dom upokojencev Šmarje pri Jelšah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9385581" y="8461066"/>
            <a:ext cx="2928503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Kulturni dom Mozirje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3657401" y="8305902"/>
            <a:ext cx="3391075" cy="16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CS Hodoš, Socialno varstveni zavod Hrastovec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19058" y="51648"/>
            <a:ext cx="2326544" cy="143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"/>
              </a:lnSpc>
            </a:pPr>
            <a:r>
              <a:rPr lang="en-US" sz="800" b="1">
                <a:solidFill>
                  <a:srgbClr val="737373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Ravne na Koroškem, 8. 7. 2026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5000"/>
    </mc:Choice>
    <mc:Fallback>
      <p:transition spd="slow" advClick="0" advTm="15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327</Words>
  <Application>Microsoft Office PowerPoint</Application>
  <PresentationFormat>Po meri</PresentationFormat>
  <Paragraphs>60</Paragraphs>
  <Slides>4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8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4</vt:i4>
      </vt:variant>
    </vt:vector>
  </HeadingPairs>
  <TitlesOfParts>
    <vt:vector size="13" baseType="lpstr">
      <vt:lpstr>Arial</vt:lpstr>
      <vt:lpstr>Oswald Bold</vt:lpstr>
      <vt:lpstr>Lato Bold</vt:lpstr>
      <vt:lpstr>Calibri</vt:lpstr>
      <vt:lpstr>Open Sauce Bold</vt:lpstr>
      <vt:lpstr>Open Sans</vt:lpstr>
      <vt:lpstr>Open Sans Bold</vt:lpstr>
      <vt:lpstr>Lato Heavy</vt:lpstr>
      <vt:lpstr>Office Theme</vt:lpstr>
      <vt:lpstr>PowerPointova predstavitev</vt:lpstr>
      <vt:lpstr>PowerPointova predstavitev</vt:lpstr>
      <vt:lpstr>PowerPointova predstavitev</vt:lpstr>
      <vt:lpstr>PowerPointova predstavitev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Konzorcij samooskrbe z električno energijo iz sončne energije I in II</dc:title>
  <cp:lastModifiedBy>Anja Vuherer</cp:lastModifiedBy>
  <cp:revision>2</cp:revision>
  <dcterms:created xsi:type="dcterms:W3CDTF">2006-08-16T00:00:00Z</dcterms:created>
  <dcterms:modified xsi:type="dcterms:W3CDTF">2026-07-07T14:05:46Z</dcterms:modified>
  <dc:identifier>DAHOr7h0DcI</dc:identifier>
</cp:coreProperties>
</file>